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73" r:id="rId4"/>
    <p:sldId id="280" r:id="rId5"/>
    <p:sldId id="281" r:id="rId6"/>
    <p:sldId id="282" r:id="rId7"/>
    <p:sldId id="283" r:id="rId8"/>
    <p:sldId id="284" r:id="rId9"/>
    <p:sldId id="285" r:id="rId10"/>
    <p:sldId id="286" r:id="rId11"/>
    <p:sldId id="287" r:id="rId12"/>
    <p:sldId id="289" r:id="rId13"/>
    <p:sldId id="290" r:id="rId14"/>
    <p:sldId id="291" r:id="rId15"/>
    <p:sldId id="295" r:id="rId16"/>
    <p:sldId id="292" r:id="rId17"/>
    <p:sldId id="294" r:id="rId18"/>
    <p:sldId id="296" r:id="rId19"/>
    <p:sldId id="297" r:id="rId20"/>
    <p:sldId id="298" r:id="rId21"/>
  </p:sldIdLst>
  <p:sldSz cx="9144000" cy="5143500" type="screen16x9"/>
  <p:notesSz cx="6858000" cy="971550"/>
  <p:defaultTextStyle>
    <a:defPPr>
      <a:defRPr lang="en-US"/>
    </a:defPPr>
    <a:lvl1pPr marL="0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1pPr>
    <a:lvl2pPr marL="809335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2pPr>
    <a:lvl3pPr marL="1618671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3pPr>
    <a:lvl4pPr marL="2428006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4pPr>
    <a:lvl5pPr marL="3237342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5pPr>
    <a:lvl6pPr marL="4046677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6pPr>
    <a:lvl7pPr marL="4856013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7pPr>
    <a:lvl8pPr marL="5665348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8pPr>
    <a:lvl9pPr marL="6474684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80" userDrawn="1">
          <p15:clr>
            <a:srgbClr val="A4A3A4"/>
          </p15:clr>
        </p15:guide>
        <p15:guide id="2" pos="42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2332"/>
    <a:srgbClr val="822333"/>
    <a:srgbClr val="92D050"/>
    <a:srgbClr val="9BBB59"/>
    <a:srgbClr val="FF2E5D"/>
    <a:srgbClr val="FF2F5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02"/>
      </p:cViewPr>
      <p:guideLst>
        <p:guide orient="horz" pos="4280"/>
        <p:guide pos="42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2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2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4ACDE-119E-E84C-8260-499AF8CDE618}" type="datetimeFigureOut">
              <a:rPr lang="it-IT" smtClean="0"/>
              <a:t>21/07/2019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138488" y="122238"/>
            <a:ext cx="581025" cy="327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68313"/>
            <a:ext cx="5486400" cy="382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22338"/>
            <a:ext cx="2971800" cy="492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22338"/>
            <a:ext cx="2971800" cy="492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C76AD-D40B-CE44-89E3-3EFF1BB2DA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5802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1pPr>
    <a:lvl2pPr marL="809335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2pPr>
    <a:lvl3pPr marL="1618671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3pPr>
    <a:lvl4pPr marL="2428006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4pPr>
    <a:lvl5pPr marL="3237342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5pPr>
    <a:lvl6pPr marL="4046677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6pPr>
    <a:lvl7pPr marL="4856013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7pPr>
    <a:lvl8pPr marL="5665348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8pPr>
    <a:lvl9pPr marL="6474684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2567523"/>
            <a:ext cx="1646170" cy="256703"/>
          </a:xfrm>
          <a:custGeom>
            <a:avLst/>
            <a:gdLst/>
            <a:ahLst/>
            <a:cxnLst/>
            <a:rect l="l" t="t" r="r" b="b"/>
            <a:pathLst>
              <a:path w="829944" h="172719">
                <a:moveTo>
                  <a:pt x="0" y="172719"/>
                </a:moveTo>
                <a:lnTo>
                  <a:pt x="829416" y="172719"/>
                </a:lnTo>
                <a:lnTo>
                  <a:pt x="829416" y="0"/>
                </a:lnTo>
                <a:lnTo>
                  <a:pt x="0" y="0"/>
                </a:lnTo>
                <a:lnTo>
                  <a:pt x="0" y="172719"/>
                </a:lnTo>
                <a:close/>
              </a:path>
            </a:pathLst>
          </a:custGeom>
          <a:solidFill>
            <a:srgbClr val="006678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7" name="bk object 17"/>
          <p:cNvSpPr/>
          <p:nvPr/>
        </p:nvSpPr>
        <p:spPr>
          <a:xfrm>
            <a:off x="3" y="491"/>
            <a:ext cx="9140221" cy="2567031"/>
          </a:xfrm>
          <a:custGeom>
            <a:avLst/>
            <a:gdLst/>
            <a:ahLst/>
            <a:cxnLst/>
            <a:rect l="l" t="t" r="r" b="b"/>
            <a:pathLst>
              <a:path w="4608195" h="1727200">
                <a:moveTo>
                  <a:pt x="0" y="1727200"/>
                </a:moveTo>
                <a:lnTo>
                  <a:pt x="4608004" y="1727200"/>
                </a:lnTo>
                <a:lnTo>
                  <a:pt x="4608004" y="0"/>
                </a:lnTo>
                <a:lnTo>
                  <a:pt x="0" y="0"/>
                </a:lnTo>
                <a:lnTo>
                  <a:pt x="0" y="1727200"/>
                </a:lnTo>
                <a:close/>
              </a:path>
            </a:pathLst>
          </a:custGeom>
          <a:solidFill>
            <a:srgbClr val="006678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8" name="bk object 18"/>
          <p:cNvSpPr/>
          <p:nvPr/>
        </p:nvSpPr>
        <p:spPr>
          <a:xfrm>
            <a:off x="3" y="2824225"/>
            <a:ext cx="9140221" cy="2312216"/>
          </a:xfrm>
          <a:custGeom>
            <a:avLst/>
            <a:gdLst/>
            <a:ahLst/>
            <a:cxnLst/>
            <a:rect l="l" t="t" r="r" b="b"/>
            <a:pathLst>
              <a:path w="4608195" h="1555750">
                <a:moveTo>
                  <a:pt x="0" y="1555750"/>
                </a:moveTo>
                <a:lnTo>
                  <a:pt x="4608004" y="1555750"/>
                </a:lnTo>
                <a:lnTo>
                  <a:pt x="4608004" y="0"/>
                </a:lnTo>
                <a:lnTo>
                  <a:pt x="0" y="0"/>
                </a:lnTo>
                <a:lnTo>
                  <a:pt x="0" y="1555750"/>
                </a:lnTo>
                <a:close/>
              </a:path>
            </a:pathLst>
          </a:custGeom>
          <a:solidFill>
            <a:srgbClr val="812433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9" name="bk object 19"/>
          <p:cNvSpPr/>
          <p:nvPr/>
        </p:nvSpPr>
        <p:spPr>
          <a:xfrm>
            <a:off x="1645126" y="2567523"/>
            <a:ext cx="7495309" cy="256703"/>
          </a:xfrm>
          <a:custGeom>
            <a:avLst/>
            <a:gdLst/>
            <a:ahLst/>
            <a:cxnLst/>
            <a:rect l="l" t="t" r="r" b="b"/>
            <a:pathLst>
              <a:path w="3778885" h="172719">
                <a:moveTo>
                  <a:pt x="0" y="172719"/>
                </a:moveTo>
                <a:lnTo>
                  <a:pt x="3778587" y="172719"/>
                </a:lnTo>
                <a:lnTo>
                  <a:pt x="3778587" y="0"/>
                </a:lnTo>
                <a:lnTo>
                  <a:pt x="0" y="0"/>
                </a:lnTo>
                <a:lnTo>
                  <a:pt x="0" y="172719"/>
                </a:lnTo>
                <a:close/>
              </a:path>
            </a:pathLst>
          </a:custGeom>
          <a:solidFill>
            <a:srgbClr val="812433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20" name="bk object 20"/>
          <p:cNvSpPr/>
          <p:nvPr/>
        </p:nvSpPr>
        <p:spPr>
          <a:xfrm>
            <a:off x="1096727" y="2983430"/>
            <a:ext cx="2142149" cy="5350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48650" y="173384"/>
            <a:ext cx="764670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2"/>
            <a:ext cx="64008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BDA31-E345-B94D-AB98-24CF8E2D0164}" type="datetime1">
              <a:rPr lang="it-IT" smtClean="0"/>
              <a:t>21/07/2019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36C00-66F1-FE49-B5A1-0A8CE6508AE5}" type="datetime1">
              <a:rPr lang="it-IT" smtClean="0"/>
              <a:t>21/07/2019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3" y="1183006"/>
            <a:ext cx="397763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2" y="1183006"/>
            <a:ext cx="397763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8056F-0AD1-B84E-BAE0-781831A6B835}" type="datetime1">
              <a:rPr lang="it-IT" smtClean="0"/>
              <a:t>21/07/2019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663D6-78C5-B444-9DC8-BD8C8D50BC35}" type="datetime1">
              <a:rPr lang="it-IT" smtClean="0"/>
              <a:t>21/07/2019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E9677-54A5-E94A-9DA0-B419793F608A}" type="datetime1">
              <a:rPr lang="it-IT" smtClean="0"/>
              <a:t>21/07/2019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096727" y="2983430"/>
            <a:ext cx="2142149" cy="53504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7" name="bk object 17"/>
          <p:cNvSpPr/>
          <p:nvPr/>
        </p:nvSpPr>
        <p:spPr>
          <a:xfrm>
            <a:off x="3" y="2"/>
            <a:ext cx="9140221" cy="4880191"/>
          </a:xfrm>
          <a:custGeom>
            <a:avLst/>
            <a:gdLst/>
            <a:ahLst/>
            <a:cxnLst/>
            <a:rect l="l" t="t" r="r" b="b"/>
            <a:pathLst>
              <a:path w="4608195" h="3283585">
                <a:moveTo>
                  <a:pt x="0" y="3283280"/>
                </a:moveTo>
                <a:lnTo>
                  <a:pt x="4608004" y="3283280"/>
                </a:lnTo>
                <a:lnTo>
                  <a:pt x="4608004" y="0"/>
                </a:lnTo>
                <a:lnTo>
                  <a:pt x="0" y="0"/>
                </a:lnTo>
                <a:lnTo>
                  <a:pt x="0" y="32832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8" name="bk object 18"/>
          <p:cNvSpPr/>
          <p:nvPr/>
        </p:nvSpPr>
        <p:spPr>
          <a:xfrm>
            <a:off x="3" y="4879738"/>
            <a:ext cx="9140221" cy="256703"/>
          </a:xfrm>
          <a:custGeom>
            <a:avLst/>
            <a:gdLst/>
            <a:ahLst/>
            <a:cxnLst/>
            <a:rect l="l" t="t" r="r" b="b"/>
            <a:pathLst>
              <a:path w="4608195" h="172720">
                <a:moveTo>
                  <a:pt x="0" y="172720"/>
                </a:moveTo>
                <a:lnTo>
                  <a:pt x="4608004" y="172720"/>
                </a:lnTo>
                <a:lnTo>
                  <a:pt x="4608004" y="0"/>
                </a:lnTo>
                <a:lnTo>
                  <a:pt x="0" y="0"/>
                </a:lnTo>
                <a:lnTo>
                  <a:pt x="0" y="172720"/>
                </a:lnTo>
                <a:close/>
              </a:path>
            </a:pathLst>
          </a:custGeom>
          <a:solidFill>
            <a:srgbClr val="812433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9" name="bk object 19"/>
          <p:cNvSpPr/>
          <p:nvPr/>
        </p:nvSpPr>
        <p:spPr>
          <a:xfrm>
            <a:off x="1096751" y="4827830"/>
            <a:ext cx="8043193" cy="0"/>
          </a:xfrm>
          <a:custGeom>
            <a:avLst/>
            <a:gdLst/>
            <a:ahLst/>
            <a:cxnLst/>
            <a:rect l="l" t="t" r="r" b="b"/>
            <a:pathLst>
              <a:path w="4055110">
                <a:moveTo>
                  <a:pt x="0" y="0"/>
                </a:moveTo>
                <a:lnTo>
                  <a:pt x="4055060" y="0"/>
                </a:lnTo>
              </a:path>
            </a:pathLst>
          </a:custGeom>
          <a:ln w="69850">
            <a:solidFill>
              <a:srgbClr val="812433"/>
            </a:solidFill>
          </a:ln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3174" y="777413"/>
            <a:ext cx="8068383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23173" y="1085854"/>
            <a:ext cx="809765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173474" y="4877755"/>
            <a:ext cx="95722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1" y="4783455"/>
            <a:ext cx="2103120" cy="490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73E68-9DCC-204F-88E6-9E1492047844}" type="datetime1">
              <a:rPr lang="it-IT" smtClean="0"/>
              <a:t>21/07/2019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981911" y="4877756"/>
            <a:ext cx="622193" cy="923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0.png"/><Relationship Id="rId4" Type="http://schemas.openxmlformats.org/officeDocument/2006/relationships/slide" Target="slid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1.png"/><Relationship Id="rId4" Type="http://schemas.openxmlformats.org/officeDocument/2006/relationships/slide" Target="slid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slide" Target="slide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slide" Target="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slide" Target="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slide" Target="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slide" Target="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emf"/><Relationship Id="rId4" Type="http://schemas.openxmlformats.org/officeDocument/2006/relationships/slide" Target="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0263531" y="6356882"/>
            <a:ext cx="730885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spcBef>
                <a:spcPts val="90"/>
              </a:spcBef>
            </a:pPr>
            <a:r>
              <a:rPr sz="1100" spc="-35">
                <a:solidFill>
                  <a:srgbClr val="FFFFFF"/>
                </a:solidFill>
                <a:latin typeface="Arial"/>
                <a:cs typeface="Arial"/>
              </a:rPr>
              <a:t>July </a:t>
            </a:r>
            <a:r>
              <a:rPr sz="1100" spc="-40">
                <a:solidFill>
                  <a:srgbClr val="FFFFFF"/>
                </a:solidFill>
                <a:latin typeface="Arial"/>
                <a:cs typeface="Arial"/>
              </a:rPr>
              <a:t>8,</a:t>
            </a:r>
            <a:r>
              <a:rPr sz="1100" spc="6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100" spc="-75">
                <a:solidFill>
                  <a:srgbClr val="FFFFFF"/>
                </a:solidFill>
                <a:latin typeface="Arial"/>
                <a:cs typeface="Arial"/>
              </a:rPr>
              <a:t>2019</a:t>
            </a:r>
            <a:endParaRPr sz="1100">
              <a:latin typeface="Arial"/>
              <a:cs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1E5ECF-EF87-4C49-BF5F-94F4354EBABC}"/>
              </a:ext>
            </a:extLst>
          </p:cNvPr>
          <p:cNvSpPr/>
          <p:nvPr/>
        </p:nvSpPr>
        <p:spPr>
          <a:xfrm>
            <a:off x="1438602" y="364081"/>
            <a:ext cx="52981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D5140B-3F37-0549-9FFF-4EAF439E3474}"/>
              </a:ext>
            </a:extLst>
          </p:cNvPr>
          <p:cNvSpPr/>
          <p:nvPr/>
        </p:nvSpPr>
        <p:spPr>
          <a:xfrm>
            <a:off x="0" y="2830606"/>
            <a:ext cx="9144000" cy="2312894"/>
          </a:xfrm>
          <a:prstGeom prst="rect">
            <a:avLst/>
          </a:prstGeom>
          <a:solidFill>
            <a:srgbClr val="822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F05BC9-009A-AC4D-81AE-A2C44B2944AD}"/>
              </a:ext>
            </a:extLst>
          </p:cNvPr>
          <p:cNvSpPr/>
          <p:nvPr/>
        </p:nvSpPr>
        <p:spPr>
          <a:xfrm>
            <a:off x="1620370" y="2445234"/>
            <a:ext cx="7523630" cy="880783"/>
          </a:xfrm>
          <a:prstGeom prst="rect">
            <a:avLst/>
          </a:prstGeom>
          <a:solidFill>
            <a:srgbClr val="822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3" descr="logo +marchio">
            <a:extLst>
              <a:ext uri="{FF2B5EF4-FFF2-40B4-BE49-F238E27FC236}">
                <a16:creationId xmlns:a16="http://schemas.microsoft.com/office/drawing/2014/main" id="{24D1F89E-BE30-FC4D-8F55-4BA145D40B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9" t="-7673" r="26321" b="7673"/>
          <a:stretch/>
        </p:blipFill>
        <p:spPr bwMode="auto">
          <a:xfrm>
            <a:off x="1264024" y="2752930"/>
            <a:ext cx="4483633" cy="93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bject 3"/>
          <p:cNvSpPr txBox="1"/>
          <p:nvPr/>
        </p:nvSpPr>
        <p:spPr>
          <a:xfrm>
            <a:off x="6461079" y="3129168"/>
            <a:ext cx="2682921" cy="39369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spcBef>
                <a:spcPts val="90"/>
              </a:spcBef>
            </a:pPr>
            <a:r>
              <a:rPr lang="it-IT" sz="1200" dirty="0">
                <a:solidFill>
                  <a:srgbClr val="FFFFFF"/>
                </a:solidFill>
                <a:latin typeface="Open Sans" panose="020B0606030504020204"/>
                <a:ea typeface="Open Sans SemiBold" panose="020B0606030504020204" pitchFamily="34" charset="0"/>
                <a:cs typeface="Open Sans SemiBold" panose="020B0606030504020204" pitchFamily="34" charset="0"/>
              </a:rPr>
              <a:t>Emanuele Alessi</a:t>
            </a:r>
          </a:p>
          <a:p>
            <a:pPr marL="12700">
              <a:spcBef>
                <a:spcPts val="90"/>
              </a:spcBef>
            </a:pPr>
            <a:r>
              <a:rPr lang="it-IT" sz="1200" dirty="0">
                <a:solidFill>
                  <a:srgbClr val="FFFFFF"/>
                </a:solidFill>
                <a:latin typeface="Open Sans" panose="020B0606030504020204"/>
                <a:ea typeface="Open Sans SemiBold" panose="020B0606030504020204" pitchFamily="34" charset="0"/>
                <a:cs typeface="Open Sans SemiBold" panose="020B0606030504020204" pitchFamily="34" charset="0"/>
              </a:rPr>
              <a:t>Gianmarco Forcella</a:t>
            </a:r>
            <a:endParaRPr sz="1200" dirty="0">
              <a:latin typeface="Open Sans" panose="020B0606030504020204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19190"/>
            <a:ext cx="8046720" cy="284052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trained the TCDCN (for 4 epochs) with: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525310"/>
            <a:ext cx="54406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Batch size=32 (32 images per step) 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Adam optimizer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Learning rate=0.001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 Augmentation (width and height shift)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Training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phase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69BEE4A2-5608-4C44-BAC4-E72391BD8C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4119" y="3296096"/>
            <a:ext cx="3629690" cy="1473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5678157"/>
      </p:ext>
    </p:extLst>
  </p:cSld>
  <p:clrMapOvr>
    <a:masterClrMapping/>
  </p:clrMapOvr>
  <p:transition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19190"/>
            <a:ext cx="8046720" cy="561051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Adam can be looked at as a combination of </a:t>
            </a:r>
            <a:r>
              <a:rPr lang="en-US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RMSprop</a:t>
            </a: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and Stochastic Gradient Descent with momentum.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5" y="404221"/>
            <a:ext cx="4349855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Adam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optimization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algorithm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ella 9">
                <a:extLst>
                  <a:ext uri="{FF2B5EF4-FFF2-40B4-BE49-F238E27FC236}">
                    <a16:creationId xmlns:a16="http://schemas.microsoft.com/office/drawing/2014/main" id="{B87015AF-4E3C-4B32-AB37-A2AC8DE4B3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58773083"/>
                  </p:ext>
                </p:extLst>
              </p:nvPr>
            </p:nvGraphicFramePr>
            <p:xfrm>
              <a:off x="2769697" y="1894576"/>
              <a:ext cx="3604605" cy="2800588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822059">
                      <a:extLst>
                        <a:ext uri="{9D8B030D-6E8A-4147-A177-3AD203B41FA5}">
                          <a16:colId xmlns:a16="http://schemas.microsoft.com/office/drawing/2014/main" val="2257307343"/>
                        </a:ext>
                      </a:extLst>
                    </a:gridCol>
                    <a:gridCol w="2782546">
                      <a:extLst>
                        <a:ext uri="{9D8B030D-6E8A-4147-A177-3AD203B41FA5}">
                          <a16:colId xmlns:a16="http://schemas.microsoft.com/office/drawing/2014/main" val="663893987"/>
                        </a:ext>
                      </a:extLst>
                    </a:gridCol>
                  </a:tblGrid>
                  <a:tr h="3543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𝑤</m:t>
                                    </m:r>
                                  </m:sub>
                                  <m:sup>
                                    <m:d>
                                      <m:d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𝑡</m:t>
                                        </m:r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+1</m:t>
                                        </m:r>
                                      </m:e>
                                    </m:d>
                                  </m:sup>
                                </m:sSubSup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Arial" panose="020B0604020202020204" pitchFamily="34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1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𝑚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𝑤</m:t>
                                    </m:r>
                                  </m:sub>
                                  <m:sup>
                                    <m:d>
                                      <m:d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𝑡</m:t>
                                        </m:r>
                                      </m:e>
                                    </m:d>
                                  </m:sup>
                                </m:sSubSup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Arial" panose="020B0604020202020204" pitchFamily="34" charset="0"/>
                                  </a:rPr>
                                  <m:t>+</m:t>
                                </m:r>
                                <m:d>
                                  <m:d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𝛽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1</m:t>
                                        </m:r>
                                      </m:sub>
                                    </m:sSub>
                                  </m:e>
                                </m:d>
                                <m:sSub>
                                  <m:sSub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1400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∇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𝑤</m:t>
                                    </m:r>
                                  </m:sub>
                                </m:sSub>
                                <m:sSup>
                                  <m:sSup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𝐿</m:t>
                                    </m:r>
                                  </m:e>
                                  <m:sup>
                                    <m:d>
                                      <m:d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𝑡</m:t>
                                        </m:r>
                                      </m:e>
                                    </m:d>
                                  </m:sup>
                                </m:sSup>
                              </m:oMath>
                            </m:oMathPara>
                          </a14:m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695673782"/>
                      </a:ext>
                    </a:extLst>
                  </a:tr>
                  <a:tr h="3543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Sup>
                                  <m:sSubSup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𝑤</m:t>
                                    </m:r>
                                  </m:sub>
                                  <m:sup>
                                    <m:d>
                                      <m:d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𝑡</m:t>
                                        </m:r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+1</m:t>
                                        </m:r>
                                      </m:e>
                                    </m:d>
                                  </m:sup>
                                </m:sSubSup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Arial" panose="020B0604020202020204" pitchFamily="34" charset="0"/>
                                  </a:rPr>
                                  <m:t>= </m:t>
                                </m:r>
                                <m:sSub>
                                  <m:sSub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𝛽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2</m:t>
                                    </m:r>
                                  </m:sub>
                                </m:sSub>
                                <m:sSubSup>
                                  <m:sSubSup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Sup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𝑤</m:t>
                                    </m:r>
                                  </m:sub>
                                  <m:sup>
                                    <m:d>
                                      <m:d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𝑡</m:t>
                                        </m:r>
                                      </m:e>
                                    </m:d>
                                  </m:sup>
                                </m:sSubSup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Arial" panose="020B0604020202020204" pitchFamily="34" charset="0"/>
                                  </a:rPr>
                                  <m:t>+</m:t>
                                </m:r>
                                <m:d>
                                  <m:d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d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1−</m:t>
                                    </m:r>
                                    <m:sSub>
                                      <m:sSub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𝛽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2</m:t>
                                        </m:r>
                                      </m:sub>
                                    </m:sSub>
                                  </m:e>
                                </m:d>
                                <m:sSup>
                                  <m:sSup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sSub>
                                      <m:sSub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1400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(</m:t>
                                        </m:r>
                                        <m:r>
                                          <m:rPr>
                                            <m:sty m:val="p"/>
                                          </m:rPr>
                                          <a:rPr lang="en-US" sz="1400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∇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𝑤</m:t>
                                        </m:r>
                                      </m:sub>
                                    </m:sSub>
                                    <m:sSup>
                                      <m:sSup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𝐿</m:t>
                                        </m:r>
                                      </m:e>
                                      <m:sup>
                                        <m:d>
                                          <m:dPr>
                                            <m:ctrlPr>
                                              <a:rPr lang="it-IT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𝑡</m:t>
                                            </m:r>
                                          </m:e>
                                        </m:d>
                                      </m:sup>
                                    </m:sSup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)</m:t>
                                    </m:r>
                                  </m:e>
                                  <m:sup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2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236715247"/>
                      </a:ext>
                    </a:extLst>
                  </a:tr>
                  <a:tr h="7013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𝑚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𝑤</m:t>
                                    </m:r>
                                  </m:sub>
                                </m:sSub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Arial" panose="020B0604020202020204" pitchFamily="34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fPr>
                                  <m:num>
                                    <m:sSubSup>
                                      <m:sSubSup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𝑚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𝑤</m:t>
                                        </m:r>
                                      </m:sub>
                                      <m:sup>
                                        <m:d>
                                          <m:dPr>
                                            <m:ctrlPr>
                                              <a:rPr lang="it-IT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𝑡</m:t>
                                            </m:r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+1</m:t>
                                            </m:r>
                                          </m:e>
                                        </m:d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1−</m:t>
                                    </m:r>
                                    <m:sSup>
                                      <m:sSup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(</m:t>
                                        </m:r>
                                        <m:sSub>
                                          <m:sSubPr>
                                            <m:ctrlPr>
                                              <a:rPr lang="it-IT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𝛽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1</m:t>
                                            </m:r>
                                          </m:sub>
                                        </m:sSub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𝑡</m:t>
                                        </m:r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+1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713105542"/>
                      </a:ext>
                    </a:extLst>
                  </a:tr>
                  <a:tr h="7013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4.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acc>
                                      <m:accPr>
                                        <m:chr m:val="̂"/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𝑣</m:t>
                                        </m:r>
                                      </m:e>
                                    </m:acc>
                                  </m:e>
                                  <m:sub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𝑤</m:t>
                                    </m:r>
                                  </m:sub>
                                </m:sSub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Arial" panose="020B0604020202020204" pitchFamily="34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fPr>
                                  <m:num>
                                    <m:sSubSup>
                                      <m:sSubSup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Sup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𝑣</m:t>
                                        </m:r>
                                      </m:e>
                                      <m:sub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𝑤</m:t>
                                        </m:r>
                                      </m:sub>
                                      <m:sup>
                                        <m:d>
                                          <m:dPr>
                                            <m:ctrlPr>
                                              <a:rPr lang="it-IT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</m:ctrlPr>
                                          </m:dPr>
                                          <m:e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𝑡</m:t>
                                            </m:r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+1</m:t>
                                            </m:r>
                                          </m:e>
                                        </m:d>
                                      </m:sup>
                                    </m:sSubSup>
                                  </m:num>
                                  <m:den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1−</m:t>
                                    </m:r>
                                    <m:sSup>
                                      <m:sSup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(</m:t>
                                        </m:r>
                                        <m:sSub>
                                          <m:sSubPr>
                                            <m:ctrlPr>
                                              <a:rPr lang="it-IT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</m:ctrlPr>
                                          </m:sSubPr>
                                          <m:e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𝛽</m:t>
                                            </m:r>
                                          </m:e>
                                          <m:sub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2</m:t>
                                            </m:r>
                                          </m:sub>
                                        </m:sSub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)</m:t>
                                        </m:r>
                                      </m:e>
                                      <m:sup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𝑡</m:t>
                                        </m:r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+1</m:t>
                                        </m:r>
                                      </m:sup>
                                    </m:sSup>
                                  </m:den>
                                </m:f>
                              </m:oMath>
                            </m:oMathPara>
                          </a14:m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65297308"/>
                      </a:ext>
                    </a:extLst>
                  </a:tr>
                  <a:tr h="6890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5.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(</m:t>
                                    </m:r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𝑡</m:t>
                                    </m:r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+1)</m:t>
                                    </m:r>
                                  </m:sup>
                                </m:sSup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Arial" panose="020B0604020202020204" pitchFamily="34" charset="0"/>
                                  </a:rPr>
                                  <m:t>= </m:t>
                                </m:r>
                                <m:sSup>
                                  <m:sSup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𝑤</m:t>
                                    </m:r>
                                  </m:e>
                                  <m:sup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(</m:t>
                                    </m:r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𝑡</m:t>
                                    </m:r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)</m:t>
                                    </m:r>
                                  </m:sup>
                                </m:sSup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Arial" panose="020B0604020202020204" pitchFamily="34" charset="0"/>
                                  </a:rPr>
                                  <m:t>−</m:t>
                                </m:r>
                                <m:r>
                                  <a:rPr lang="en-US" sz="1400" i="1">
                                    <a:effectLst/>
                                    <a:latin typeface="Cambria Math" panose="02040503050406030204" pitchFamily="18" charset="0"/>
                                    <a:ea typeface="Calibri" panose="020F0502020204030204" pitchFamily="34" charset="0"/>
                                    <a:cs typeface="Arial" panose="020B0604020202020204" pitchFamily="34" charset="0"/>
                                  </a:rPr>
                                  <m:t>𝜂</m:t>
                                </m:r>
                                <m:f>
                                  <m:fPr>
                                    <m:ctrlPr>
                                      <a:rPr lang="it-IT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</m:ctrlPr>
                                  </m:fPr>
                                  <m:num>
                                    <m:sSub>
                                      <m:sSubPr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sSubPr>
                                      <m:e>
                                        <m:acc>
                                          <m:accPr>
                                            <m:chr m:val="̂"/>
                                            <m:ctrlPr>
                                              <a:rPr lang="it-IT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</m:ctrlPr>
                                          </m:accPr>
                                          <m:e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𝑚</m:t>
                                            </m:r>
                                          </m:e>
                                        </m:acc>
                                      </m:e>
                                      <m:sub>
                                        <m:r>
                                          <a:rPr lang="en-US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  <m:t>𝑤</m:t>
                                        </m:r>
                                      </m:sub>
                                    </m:sSub>
                                  </m:num>
                                  <m:den>
                                    <m:rad>
                                      <m:radPr>
                                        <m:degHide m:val="on"/>
                                        <m:ctrlPr>
                                          <a:rPr lang="it-IT" sz="1400" i="1">
                                            <a:effectLst/>
                                            <a:latin typeface="Cambria Math" panose="02040503050406030204" pitchFamily="18" charset="0"/>
                                            <a:ea typeface="Calibri" panose="020F0502020204030204" pitchFamily="34" charset="0"/>
                                            <a:cs typeface="Arial" panose="020B0604020202020204" pitchFamily="34" charset="0"/>
                                          </a:rPr>
                                        </m:ctrlPr>
                                      </m:radPr>
                                      <m:deg/>
                                      <m:e>
                                        <m:sSub>
                                          <m:sSubPr>
                                            <m:ctrlPr>
                                              <a:rPr lang="it-IT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</m:ctrlPr>
                                          </m:sSubPr>
                                          <m:e>
                                            <m:acc>
                                              <m:accPr>
                                                <m:chr m:val="̂"/>
                                                <m:ctrlPr>
                                                  <a:rPr lang="it-IT" sz="1400" i="1"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Calibri" panose="020F0502020204030204" pitchFamily="34" charset="0"/>
                                                    <a:cs typeface="Arial" panose="020B0604020202020204" pitchFamily="34" charset="0"/>
                                                  </a:rPr>
                                                </m:ctrlPr>
                                              </m:accPr>
                                              <m:e>
                                                <m:r>
                                                  <a:rPr lang="en-US" sz="1400" i="1">
                                                    <a:effectLst/>
                                                    <a:latin typeface="Cambria Math" panose="02040503050406030204" pitchFamily="18" charset="0"/>
                                                    <a:ea typeface="Calibri" panose="020F0502020204030204" pitchFamily="34" charset="0"/>
                                                    <a:cs typeface="Arial" panose="020B0604020202020204" pitchFamily="34" charset="0"/>
                                                  </a:rPr>
                                                  <m:t>𝑣</m:t>
                                                </m:r>
                                              </m:e>
                                            </m:acc>
                                          </m:e>
                                          <m:sub>
                                            <m:r>
                                              <a:rPr lang="en-US" sz="1400" i="1">
                                                <a:effectLst/>
                                                <a:latin typeface="Cambria Math" panose="02040503050406030204" pitchFamily="18" charset="0"/>
                                                <a:ea typeface="Calibri" panose="020F0502020204030204" pitchFamily="34" charset="0"/>
                                                <a:cs typeface="Arial" panose="020B0604020202020204" pitchFamily="34" charset="0"/>
                                              </a:rPr>
                                              <m:t>𝑤</m:t>
                                            </m:r>
                                          </m:sub>
                                        </m:sSub>
                                      </m:e>
                                    </m:rad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+</m:t>
                                    </m:r>
                                    <m:r>
                                      <a:rPr lang="en-US" sz="1400" i="1">
                                        <a:effectLst/>
                                        <a:latin typeface="Cambria Math" panose="02040503050406030204" pitchFamily="18" charset="0"/>
                                        <a:ea typeface="Calibri" panose="020F0502020204030204" pitchFamily="34" charset="0"/>
                                        <a:cs typeface="Arial" panose="020B0604020202020204" pitchFamily="34" charset="0"/>
                                      </a:rPr>
                                      <m:t>𝜀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15296091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ella 9">
                <a:extLst>
                  <a:ext uri="{FF2B5EF4-FFF2-40B4-BE49-F238E27FC236}">
                    <a16:creationId xmlns:a16="http://schemas.microsoft.com/office/drawing/2014/main" id="{B87015AF-4E3C-4B32-AB37-A2AC8DE4B3CF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758773083"/>
                  </p:ext>
                </p:extLst>
              </p:nvPr>
            </p:nvGraphicFramePr>
            <p:xfrm>
              <a:off x="2769697" y="1894576"/>
              <a:ext cx="3604605" cy="2800588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822059">
                      <a:extLst>
                        <a:ext uri="{9D8B030D-6E8A-4147-A177-3AD203B41FA5}">
                          <a16:colId xmlns:a16="http://schemas.microsoft.com/office/drawing/2014/main" val="2257307343"/>
                        </a:ext>
                      </a:extLst>
                    </a:gridCol>
                    <a:gridCol w="2782546">
                      <a:extLst>
                        <a:ext uri="{9D8B030D-6E8A-4147-A177-3AD203B41FA5}">
                          <a16:colId xmlns:a16="http://schemas.microsoft.com/office/drawing/2014/main" val="663893987"/>
                        </a:ext>
                      </a:extLst>
                    </a:gridCol>
                  </a:tblGrid>
                  <a:tr h="3543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1.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5"/>
                          <a:stretch>
                            <a:fillRect l="-29540" b="-694828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695673782"/>
                      </a:ext>
                    </a:extLst>
                  </a:tr>
                  <a:tr h="354392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2.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5"/>
                          <a:stretch>
                            <a:fillRect l="-29540" t="-98305" b="-583051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3236715247"/>
                      </a:ext>
                    </a:extLst>
                  </a:tr>
                  <a:tr h="7013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3.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5"/>
                          <a:stretch>
                            <a:fillRect l="-29540" t="-101739" b="-19913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713105542"/>
                      </a:ext>
                    </a:extLst>
                  </a:tr>
                  <a:tr h="701377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4.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5"/>
                          <a:stretch>
                            <a:fillRect l="-29540" t="-200000" b="-9741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65297308"/>
                      </a:ext>
                    </a:extLst>
                  </a:tr>
                  <a:tr h="689050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400" dirty="0">
                              <a:effectLst/>
                              <a:latin typeface="Open Sans" panose="020B0606030504020204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  <a:t>5.</a:t>
                          </a:r>
                          <a:endParaRPr lang="it-IT" sz="1400" dirty="0">
                            <a:effectLst/>
                            <a:latin typeface="Open Sans" panose="020B0606030504020204"/>
                            <a:cs typeface="Arial" panose="020B0604020202020204" pitchFamily="34" charset="0"/>
                          </a:endParaRPr>
                        </a:p>
                      </a:txBody>
                      <a:tcPr marL="9387" marR="9387" marT="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it-IT"/>
                        </a:p>
                      </a:txBody>
                      <a:tcPr marL="9387" marR="9387" marT="0" marB="0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5"/>
                          <a:stretch>
                            <a:fillRect l="-29540" t="-307965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15296091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213961935"/>
      </p:ext>
    </p:extLst>
  </p:cSld>
  <p:clrMapOvr>
    <a:masterClrMapping/>
  </p:clrMapOvr>
  <p:transition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8515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RMSE for landmarks localization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Softmax</a:t>
            </a: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cross entropy for the other tasks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Loss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functions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957B6F9C-86C0-4838-949C-80611B6F26FB}"/>
                  </a:ext>
                </a:extLst>
              </p:cNvPr>
              <p:cNvSpPr/>
              <p:nvPr/>
            </p:nvSpPr>
            <p:spPr>
              <a:xfrm>
                <a:off x="2286000" y="2194981"/>
                <a:ext cx="4572000" cy="81079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𝑙𝑎𝑛𝑑𝑚𝑎𝑟𝑘𝑠</m:t>
                          </m:r>
                        </m:sub>
                      </m:sSub>
                      <m:r>
                        <a:rPr lang="it-IT" sz="120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it-IT" sz="1200" i="1">
                          <a:latin typeface="Cambria Math" panose="02040503050406030204" pitchFamily="18" charset="0"/>
                        </a:rPr>
                        <m:t>𝑅𝑀𝑆𝐸</m:t>
                      </m:r>
                      <m:r>
                        <a:rPr lang="it-IT" sz="1200">
                          <a:latin typeface="Cambria Math" panose="02040503050406030204" pitchFamily="18" charset="0"/>
                        </a:rPr>
                        <m:t>= </m:t>
                      </m:r>
                      <m:rad>
                        <m:radPr>
                          <m:degHide m:val="on"/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radPr>
                        <m:deg/>
                        <m:e>
                          <m:f>
                            <m:fPr>
                              <m:ctrlPr>
                                <a:rPr lang="it-IT" sz="1200" i="1">
                                  <a:latin typeface="Cambria Math" panose="02040503050406030204" pitchFamily="18" charset="0"/>
                                </a:rPr>
                              </m:ctrlPr>
                            </m:fPr>
                            <m:num>
                              <m:r>
                                <a:rPr lang="it-IT" sz="120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sz="1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1200" i="1">
                                      <a:latin typeface="Cambria Math" panose="02040503050406030204" pitchFamily="18" charset="0"/>
                                    </a:rPr>
                                    <m:t>𝑏𝑎𝑡𝑐h</m:t>
                                  </m:r>
                                </m:e>
                              </m:d>
                            </m:den>
                          </m:f>
                          <m:nary>
                            <m:naryPr>
                              <m:chr m:val="∑"/>
                              <m:limLoc m:val="undOvr"/>
                              <m:ctrlPr>
                                <a:rPr lang="it-IT" sz="12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it-IT" sz="120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d>
                                <m:dPr>
                                  <m:begChr m:val="|"/>
                                  <m:endChr m:val="|"/>
                                  <m:ctrlPr>
                                    <a:rPr lang="it-IT" sz="12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it-IT" sz="1200" i="1">
                                      <a:latin typeface="Cambria Math" panose="02040503050406030204" pitchFamily="18" charset="0"/>
                                    </a:rPr>
                                    <m:t>𝑏𝑎𝑡𝑐h</m:t>
                                  </m:r>
                                </m:e>
                              </m:d>
                            </m:sup>
                            <m:e>
                              <m:sSup>
                                <m:sSupPr>
                                  <m:ctrlPr>
                                    <a:rPr lang="it-IT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it-IT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it-IT" sz="1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sz="12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it-IT" sz="1200" i="1">
                                              <a:latin typeface="Cambria Math" panose="02040503050406030204" pitchFamily="18" charset="0"/>
                                            </a:rPr>
                                            <m:t>𝑝𝑟𝑒𝑑</m:t>
                                          </m:r>
                                        </m:sub>
                                      </m:sSub>
                                      <m:r>
                                        <a:rPr lang="it-IT" sz="1200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sSub>
                                        <m:sSubPr>
                                          <m:ctrlPr>
                                            <a:rPr lang="it-IT" sz="12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it-IT" sz="1200" i="1">
                                              <a:latin typeface="Cambria Math" panose="02040503050406030204" pitchFamily="18" charset="0"/>
                                            </a:rPr>
                                            <m:t>𝑦</m:t>
                                          </m:r>
                                        </m:e>
                                        <m:sub>
                                          <m:r>
                                            <a:rPr lang="it-IT" sz="1200" i="1">
                                              <a:latin typeface="Cambria Math" panose="02040503050406030204" pitchFamily="18" charset="0"/>
                                            </a:rPr>
                                            <m:t>𝑡𝑟𝑢𝑒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  <m:sup>
                                  <m:r>
                                    <a:rPr lang="it-IT" sz="120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nary>
                        </m:e>
                      </m:rad>
                    </m:oMath>
                  </m:oMathPara>
                </a14:m>
                <a:endParaRPr lang="it-IT" sz="1200" dirty="0"/>
              </a:p>
            </p:txBody>
          </p:sp>
        </mc:Choice>
        <mc:Fallback xmlns="">
          <p:sp>
            <p:nvSpPr>
              <p:cNvPr id="11" name="Rettangolo 10">
                <a:extLst>
                  <a:ext uri="{FF2B5EF4-FFF2-40B4-BE49-F238E27FC236}">
                    <a16:creationId xmlns:a16="http://schemas.microsoft.com/office/drawing/2014/main" id="{957B6F9C-86C0-4838-949C-80611B6F26F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0" y="2194981"/>
                <a:ext cx="4572000" cy="8107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3" name="Rettangolo 12">
                <a:extLst>
                  <a:ext uri="{FF2B5EF4-FFF2-40B4-BE49-F238E27FC236}">
                    <a16:creationId xmlns:a16="http://schemas.microsoft.com/office/drawing/2014/main" id="{B5C1DCF0-7F5A-413A-9494-3ED3F3F67A05}"/>
                  </a:ext>
                </a:extLst>
              </p:cNvPr>
              <p:cNvSpPr/>
              <p:nvPr/>
            </p:nvSpPr>
            <p:spPr>
              <a:xfrm>
                <a:off x="1805267" y="3224376"/>
                <a:ext cx="5533465" cy="62356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𝑡𝑎𝑠𝑘</m:t>
                          </m:r>
                        </m:sub>
                      </m:sSub>
                      <m:r>
                        <a:rPr lang="it-IT" sz="1200">
                          <a:latin typeface="Cambria Math" panose="02040503050406030204" pitchFamily="18" charset="0"/>
                        </a:rPr>
                        <m:t>= </m:t>
                      </m:r>
                      <m:r>
                        <a:rPr lang="it-IT" sz="1200" i="1">
                          <a:latin typeface="Cambria Math" panose="02040503050406030204" pitchFamily="18" charset="0"/>
                        </a:rPr>
                        <m:t>𝐻</m:t>
                      </m:r>
                      <m:d>
                        <m:dPr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it-IT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𝑝𝑟𝑒𝑑</m:t>
                              </m:r>
                            </m:sub>
                          </m:sSub>
                          <m:sSub>
                            <m:sSubPr>
                              <m:ctrlPr>
                                <a:rPr lang="it-IT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𝑡𝑟𝑢𝑒</m:t>
                              </m:r>
                            </m:sub>
                          </m:sSub>
                        </m:e>
                      </m:d>
                      <m:r>
                        <a:rPr lang="it-IT" sz="1200">
                          <a:latin typeface="Cambria Math" panose="02040503050406030204" pitchFamily="18" charset="0"/>
                        </a:rPr>
                        <m:t>=− </m:t>
                      </m:r>
                      <m:f>
                        <m:fPr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it-IT" sz="120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d>
                            <m:dPr>
                              <m:begChr m:val="|"/>
                              <m:endChr m:val="|"/>
                              <m:ctrlPr>
                                <a:rPr lang="it-IT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𝑏𝑎𝑡𝑐h</m:t>
                              </m:r>
                            </m:e>
                          </m:d>
                        </m:den>
                      </m:f>
                      <m:r>
                        <a:rPr lang="it-IT" sz="1200">
                          <a:latin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it-IT" sz="120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d>
                            <m:dPr>
                              <m:begChr m:val="|"/>
                              <m:endChr m:val="|"/>
                              <m:ctrlPr>
                                <a:rPr lang="it-IT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𝑏𝑎𝑡𝑐h</m:t>
                              </m:r>
                            </m:e>
                          </m:d>
                        </m:sup>
                        <m:e>
                          <m:sSub>
                            <m:sSubPr>
                              <m:ctrlPr>
                                <a:rPr lang="it-IT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𝑡𝑟𝑢𝑒</m:t>
                              </m:r>
                            </m:sub>
                          </m:sSub>
                        </m:e>
                      </m:nary>
                      <m:func>
                        <m:funcPr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it-IT" sz="1200">
                              <a:latin typeface="Cambria Math" panose="02040503050406030204" pitchFamily="18" charset="0"/>
                            </a:rPr>
                            <m:t>log</m:t>
                          </m:r>
                        </m:fName>
                        <m:e>
                          <m:d>
                            <m:dPr>
                              <m:ctrlPr>
                                <a:rPr lang="it-IT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it-IT" sz="12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it-IT" sz="1200" i="1">
                                      <a:latin typeface="Cambria Math" panose="02040503050406030204" pitchFamily="18" charset="0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it-IT" sz="1200" i="1">
                                      <a:latin typeface="Cambria Math" panose="02040503050406030204" pitchFamily="18" charset="0"/>
                                    </a:rPr>
                                    <m:t>𝑝𝑟𝑒𝑑</m:t>
                                  </m:r>
                                </m:sub>
                              </m:sSub>
                            </m:e>
                          </m:d>
                        </m:e>
                      </m:func>
                    </m:oMath>
                  </m:oMathPara>
                </a14:m>
                <a:endParaRPr lang="it-IT" sz="1200" dirty="0"/>
              </a:p>
            </p:txBody>
          </p:sp>
        </mc:Choice>
        <mc:Fallback>
          <p:sp>
            <p:nvSpPr>
              <p:cNvPr id="13" name="Rettangolo 12">
                <a:extLst>
                  <a:ext uri="{FF2B5EF4-FFF2-40B4-BE49-F238E27FC236}">
                    <a16:creationId xmlns:a16="http://schemas.microsoft.com/office/drawing/2014/main" id="{B5C1DCF0-7F5A-413A-9494-3ED3F3F67A05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05267" y="3224376"/>
                <a:ext cx="5533465" cy="62356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9" name="Rettangolo 18">
                <a:extLst>
                  <a:ext uri="{FF2B5EF4-FFF2-40B4-BE49-F238E27FC236}">
                    <a16:creationId xmlns:a16="http://schemas.microsoft.com/office/drawing/2014/main" id="{0DF39255-3EF7-4B2F-8918-FAAD55A37F6B}"/>
                  </a:ext>
                </a:extLst>
              </p:cNvPr>
              <p:cNvSpPr/>
              <p:nvPr/>
            </p:nvSpPr>
            <p:spPr>
              <a:xfrm>
                <a:off x="2286000" y="4066982"/>
                <a:ext cx="4572000" cy="540725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𝑡𝑜𝑡𝑎𝑙</m:t>
                          </m:r>
                        </m:sub>
                      </m:sSub>
                      <m:r>
                        <a:rPr lang="it-IT" sz="120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𝑙𝑎𝑛𝑑𝑚𝑎𝑟𝑘𝑠</m:t>
                          </m:r>
                        </m:sub>
                      </m:sSub>
                      <m:r>
                        <a:rPr lang="it-IT" sz="120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chr m:val="∑"/>
                          <m:limLoc m:val="undOvr"/>
                          <m:supHide m:val="on"/>
                          <m:ctrlPr>
                            <a:rPr lang="it-IT" sz="12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𝑡𝑎𝑠𝑘</m:t>
                          </m:r>
                          <m:r>
                            <a:rPr lang="it-IT" sz="1200">
                              <a:latin typeface="Cambria Math" panose="02040503050406030204" pitchFamily="18" charset="0"/>
                            </a:rPr>
                            <m:t>∈</m:t>
                          </m:r>
                          <m:r>
                            <a:rPr lang="it-IT" sz="1200" i="1">
                              <a:latin typeface="Cambria Math" panose="02040503050406030204" pitchFamily="18" charset="0"/>
                            </a:rPr>
                            <m:t>𝑆</m:t>
                          </m:r>
                        </m:sub>
                        <m:sup/>
                        <m:e>
                          <m:sSub>
                            <m:sSubPr>
                              <m:ctrlPr>
                                <a:rPr lang="it-IT" sz="12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𝐿</m:t>
                              </m:r>
                            </m:e>
                            <m:sub>
                              <m:r>
                                <a:rPr lang="it-IT" sz="1200" i="1">
                                  <a:latin typeface="Cambria Math" panose="02040503050406030204" pitchFamily="18" charset="0"/>
                                </a:rPr>
                                <m:t>𝑡𝑎𝑠𝑘</m:t>
                              </m:r>
                            </m:sub>
                          </m:sSub>
                        </m:e>
                      </m:nary>
                    </m:oMath>
                  </m:oMathPara>
                </a14:m>
                <a:endParaRPr lang="it-IT" sz="1200" dirty="0"/>
              </a:p>
            </p:txBody>
          </p:sp>
        </mc:Choice>
        <mc:Fallback xmlns="">
          <p:sp>
            <p:nvSpPr>
              <p:cNvPr id="19" name="Rettangolo 18">
                <a:extLst>
                  <a:ext uri="{FF2B5EF4-FFF2-40B4-BE49-F238E27FC236}">
                    <a16:creationId xmlns:a16="http://schemas.microsoft.com/office/drawing/2014/main" id="{0DF39255-3EF7-4B2F-8918-FAAD55A37F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86000" y="4066982"/>
                <a:ext cx="4572000" cy="540725"/>
              </a:xfrm>
              <a:prstGeom prst="rect">
                <a:avLst/>
              </a:prstGeom>
              <a:blipFill>
                <a:blip r:embed="rId7"/>
                <a:stretch>
                  <a:fillRect t="-115730" b="-162921"/>
                </a:stretch>
              </a:blipFill>
            </p:spPr>
            <p:txBody>
              <a:bodyPr/>
              <a:lstStyle/>
              <a:p>
                <a:r>
                  <a:rPr lang="it-IT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69347721"/>
      </p:ext>
    </p:extLst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Accuracies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7C2D472A-40B9-4560-A13F-2411E6E2D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5052"/>
            <a:ext cx="2993395" cy="2993395"/>
          </a:xfrm>
          <a:prstGeom prst="rect">
            <a:avLst/>
          </a:prstGeom>
        </p:spPr>
      </p:pic>
      <p:pic>
        <p:nvPicPr>
          <p:cNvPr id="23" name="Immagine 22">
            <a:extLst>
              <a:ext uri="{FF2B5EF4-FFF2-40B4-BE49-F238E27FC236}">
                <a16:creationId xmlns:a16="http://schemas.microsoft.com/office/drawing/2014/main" id="{A6793A21-B950-40A6-87EC-1A41ECBE9C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395" y="1075051"/>
            <a:ext cx="2993395" cy="2993395"/>
          </a:xfrm>
          <a:prstGeom prst="rect">
            <a:avLst/>
          </a:prstGeom>
        </p:spPr>
      </p:pic>
      <p:pic>
        <p:nvPicPr>
          <p:cNvPr id="24" name="Immagine 23">
            <a:extLst>
              <a:ext uri="{FF2B5EF4-FFF2-40B4-BE49-F238E27FC236}">
                <a16:creationId xmlns:a16="http://schemas.microsoft.com/office/drawing/2014/main" id="{298A81B7-6C73-47F7-B2BC-05D1BB3739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5798" y="1068954"/>
            <a:ext cx="2999492" cy="2999492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AE13764-08E2-43E1-9FC7-E7F05329FF5C}"/>
              </a:ext>
            </a:extLst>
          </p:cNvPr>
          <p:cNvSpPr txBox="1"/>
          <p:nvPr/>
        </p:nvSpPr>
        <p:spPr>
          <a:xfrm>
            <a:off x="652183" y="3897648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latin typeface="Open Sans" panose="020B0606030504020204"/>
              </a:rPr>
              <a:t>Eyeglasses</a:t>
            </a:r>
            <a:endParaRPr lang="it-IT" sz="1800" dirty="0">
              <a:latin typeface="Open Sans" panose="020B0606030504020204"/>
            </a:endParaRP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B967291-A3DA-4B13-8DED-7EFD476F5257}"/>
              </a:ext>
            </a:extLst>
          </p:cNvPr>
          <p:cNvSpPr txBox="1"/>
          <p:nvPr/>
        </p:nvSpPr>
        <p:spPr>
          <a:xfrm>
            <a:off x="3645577" y="3905082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latin typeface="Open Sans" panose="020B0606030504020204"/>
              </a:rPr>
              <a:t>Gender</a:t>
            </a:r>
          </a:p>
        </p:txBody>
      </p:sp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33135340-0877-4FFF-BC69-9B5811D37190}"/>
              </a:ext>
            </a:extLst>
          </p:cNvPr>
          <p:cNvSpPr txBox="1"/>
          <p:nvPr/>
        </p:nvSpPr>
        <p:spPr>
          <a:xfrm>
            <a:off x="6697980" y="3905082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latin typeface="Open Sans" panose="020B0606030504020204"/>
              </a:rPr>
              <a:t>Facial</a:t>
            </a:r>
            <a:r>
              <a:rPr lang="it-IT" sz="1800" dirty="0">
                <a:latin typeface="Open Sans" panose="020B0606030504020204"/>
              </a:rPr>
              <a:t> </a:t>
            </a:r>
            <a:r>
              <a:rPr lang="it-IT" sz="1800" dirty="0" err="1">
                <a:latin typeface="Open Sans" panose="020B0606030504020204"/>
              </a:rPr>
              <a:t>hairs</a:t>
            </a:r>
            <a:endParaRPr lang="it-IT" sz="1800" dirty="0">
              <a:latin typeface="Open Sans" panose="020B0606030504020204"/>
            </a:endParaRPr>
          </a:p>
        </p:txBody>
      </p:sp>
    </p:spTree>
    <p:extLst>
      <p:ext uri="{BB962C8B-B14F-4D97-AF65-F5344CB8AC3E}">
        <p14:creationId xmlns:p14="http://schemas.microsoft.com/office/powerpoint/2010/main" val="4104552523"/>
      </p:ext>
    </p:extLst>
  </p:cSld>
  <p:clrMapOvr>
    <a:masterClrMapping/>
  </p:clrMapOvr>
  <p:transition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Accuracies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(2) 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024C5F49-768E-4189-992E-F5161B0A0A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0432" y="1072004"/>
            <a:ext cx="2999492" cy="2999492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5A226021-EAE2-45CB-9BE4-0461D83112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8173" y="1072004"/>
            <a:ext cx="2999492" cy="2999492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AE13764-08E2-43E1-9FC7-E7F05329FF5C}"/>
              </a:ext>
            </a:extLst>
          </p:cNvPr>
          <p:cNvSpPr txBox="1"/>
          <p:nvPr/>
        </p:nvSpPr>
        <p:spPr>
          <a:xfrm>
            <a:off x="1825663" y="3905082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latin typeface="Open Sans" panose="020B0606030504020204"/>
              </a:rPr>
              <a:t>Smile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DF54135A-3716-4E1F-BE84-59CC52187F61}"/>
              </a:ext>
            </a:extLst>
          </p:cNvPr>
          <p:cNvSpPr txBox="1"/>
          <p:nvPr/>
        </p:nvSpPr>
        <p:spPr>
          <a:xfrm>
            <a:off x="5343404" y="3905082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latin typeface="Open Sans" panose="020B0606030504020204"/>
              </a:rPr>
              <a:t>Age</a:t>
            </a:r>
          </a:p>
        </p:txBody>
      </p:sp>
    </p:spTree>
    <p:extLst>
      <p:ext uri="{BB962C8B-B14F-4D97-AF65-F5344CB8AC3E}">
        <p14:creationId xmlns:p14="http://schemas.microsoft.com/office/powerpoint/2010/main" val="1423561503"/>
      </p:ext>
    </p:extLst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RMSE Landmarks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7C108F6-0146-4AB9-B8C3-FC4415D6F7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725" y="1072004"/>
            <a:ext cx="2999492" cy="2999492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F249E6EC-3111-47EA-BE26-6E6A5971AF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3304" y="1551876"/>
            <a:ext cx="2999492" cy="2249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51932"/>
      </p:ext>
    </p:extLst>
  </p:cSld>
  <p:clrMapOvr>
    <a:masterClrMapping/>
  </p:clrMapOvr>
  <p:transition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Losses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0E21568-0A8C-4D5C-B420-FB534662D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8954"/>
            <a:ext cx="2993395" cy="2993395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AE13764-08E2-43E1-9FC7-E7F05329FF5C}"/>
              </a:ext>
            </a:extLst>
          </p:cNvPr>
          <p:cNvSpPr txBox="1"/>
          <p:nvPr/>
        </p:nvSpPr>
        <p:spPr>
          <a:xfrm>
            <a:off x="652183" y="3897648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latin typeface="Open Sans" panose="020B0606030504020204"/>
              </a:rPr>
              <a:t>Eyeglasses</a:t>
            </a:r>
            <a:endParaRPr lang="it-IT" sz="1800" dirty="0">
              <a:latin typeface="Open Sans" panose="020B0606030504020204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409763CB-0EE3-48CB-8562-F60B02EEDC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395" y="1081063"/>
            <a:ext cx="2993395" cy="2993395"/>
          </a:xfrm>
          <a:prstGeom prst="rect">
            <a:avLst/>
          </a:prstGeom>
        </p:spPr>
      </p:pic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B967291-A3DA-4B13-8DED-7EFD476F5257}"/>
              </a:ext>
            </a:extLst>
          </p:cNvPr>
          <p:cNvSpPr txBox="1"/>
          <p:nvPr/>
        </p:nvSpPr>
        <p:spPr>
          <a:xfrm>
            <a:off x="3645577" y="3905082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latin typeface="Open Sans" panose="020B0606030504020204"/>
              </a:rPr>
              <a:t>Landmarks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DCADD1A1-AC8E-4F46-B7D6-2C43E86664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42749" y="1082822"/>
            <a:ext cx="2999492" cy="2999492"/>
          </a:xfrm>
          <a:prstGeom prst="rect">
            <a:avLst/>
          </a:prstGeom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33135340-0877-4FFF-BC69-9B5811D37190}"/>
              </a:ext>
            </a:extLst>
          </p:cNvPr>
          <p:cNvSpPr txBox="1"/>
          <p:nvPr/>
        </p:nvSpPr>
        <p:spPr>
          <a:xfrm>
            <a:off x="6697980" y="3905082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latin typeface="Open Sans" panose="020B0606030504020204"/>
              </a:rPr>
              <a:t>Gender</a:t>
            </a:r>
          </a:p>
        </p:txBody>
      </p:sp>
    </p:spTree>
    <p:extLst>
      <p:ext uri="{BB962C8B-B14F-4D97-AF65-F5344CB8AC3E}">
        <p14:creationId xmlns:p14="http://schemas.microsoft.com/office/powerpoint/2010/main" val="2284023065"/>
      </p:ext>
    </p:extLst>
  </p:cSld>
  <p:clrMapOvr>
    <a:masterClrMapping/>
  </p:clrMapOvr>
  <p:transition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Losses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(2) 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04B110EE-32DA-4932-BF83-07E6AC45D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80264"/>
            <a:ext cx="2999492" cy="2999492"/>
          </a:xfrm>
          <a:prstGeom prst="rect">
            <a:avLst/>
          </a:prstGeom>
        </p:spPr>
      </p:pic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2AE13764-08E2-43E1-9FC7-E7F05329FF5C}"/>
              </a:ext>
            </a:extLst>
          </p:cNvPr>
          <p:cNvSpPr txBox="1"/>
          <p:nvPr/>
        </p:nvSpPr>
        <p:spPr>
          <a:xfrm>
            <a:off x="652183" y="3897648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 err="1">
                <a:latin typeface="Open Sans" panose="020B0606030504020204"/>
              </a:rPr>
              <a:t>Facial</a:t>
            </a:r>
            <a:r>
              <a:rPr lang="it-IT" sz="1800" dirty="0">
                <a:latin typeface="Open Sans" panose="020B0606030504020204"/>
              </a:rPr>
              <a:t> </a:t>
            </a:r>
            <a:r>
              <a:rPr lang="it-IT" sz="1800" dirty="0" err="1">
                <a:latin typeface="Open Sans" panose="020B0606030504020204"/>
              </a:rPr>
              <a:t>hairs</a:t>
            </a:r>
            <a:endParaRPr lang="it-IT" sz="1800" dirty="0">
              <a:latin typeface="Open Sans" panose="020B0606030504020204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5F9BF873-168B-4F03-9C58-ED5908CA0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3396" y="1082783"/>
            <a:ext cx="2999492" cy="2999492"/>
          </a:xfrm>
          <a:prstGeom prst="rect">
            <a:avLst/>
          </a:prstGeom>
        </p:spPr>
      </p:pic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3B967291-A3DA-4B13-8DED-7EFD476F5257}"/>
              </a:ext>
            </a:extLst>
          </p:cNvPr>
          <p:cNvSpPr txBox="1"/>
          <p:nvPr/>
        </p:nvSpPr>
        <p:spPr>
          <a:xfrm>
            <a:off x="3645577" y="3905082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latin typeface="Open Sans" panose="020B0606030504020204"/>
              </a:rPr>
              <a:t>Smile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E625EF36-0521-4BC9-B0D2-0E7317DD89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0692" y="1090256"/>
            <a:ext cx="2999492" cy="2999492"/>
          </a:xfrm>
          <a:prstGeom prst="rect">
            <a:avLst/>
          </a:prstGeom>
        </p:spPr>
      </p:pic>
      <p:sp>
        <p:nvSpPr>
          <p:cNvPr id="37" name="CasellaDiTesto 36">
            <a:extLst>
              <a:ext uri="{FF2B5EF4-FFF2-40B4-BE49-F238E27FC236}">
                <a16:creationId xmlns:a16="http://schemas.microsoft.com/office/drawing/2014/main" id="{33135340-0877-4FFF-BC69-9B5811D37190}"/>
              </a:ext>
            </a:extLst>
          </p:cNvPr>
          <p:cNvSpPr txBox="1"/>
          <p:nvPr/>
        </p:nvSpPr>
        <p:spPr>
          <a:xfrm>
            <a:off x="6697980" y="3905082"/>
            <a:ext cx="1689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800" dirty="0">
                <a:latin typeface="Open Sans" panose="020B0606030504020204"/>
              </a:rPr>
              <a:t>Age</a:t>
            </a:r>
          </a:p>
        </p:txBody>
      </p:sp>
    </p:spTree>
    <p:extLst>
      <p:ext uri="{BB962C8B-B14F-4D97-AF65-F5344CB8AC3E}">
        <p14:creationId xmlns:p14="http://schemas.microsoft.com/office/powerpoint/2010/main" val="770495295"/>
      </p:ext>
    </p:extLst>
  </p:cSld>
  <p:clrMapOvr>
    <a:masterClrMapping/>
  </p:clrMapOvr>
  <p:transition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Landmarks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localization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19" name="Immagine 18">
            <a:extLst>
              <a:ext uri="{FF2B5EF4-FFF2-40B4-BE49-F238E27FC236}">
                <a16:creationId xmlns:a16="http://schemas.microsoft.com/office/drawing/2014/main" id="{0F57603D-1960-4F90-A469-B207C55D953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216" y="1564005"/>
            <a:ext cx="1644650" cy="2015490"/>
          </a:xfrm>
          <a:prstGeom prst="rect">
            <a:avLst/>
          </a:prstGeom>
        </p:spPr>
      </p:pic>
      <p:pic>
        <p:nvPicPr>
          <p:cNvPr id="4" name="Immagine 3">
            <a:extLst>
              <a:ext uri="{FF2B5EF4-FFF2-40B4-BE49-F238E27FC236}">
                <a16:creationId xmlns:a16="http://schemas.microsoft.com/office/drawing/2014/main" id="{7F950F73-204C-4DA3-A0B3-028845DBD6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7069" y="1574967"/>
            <a:ext cx="1627773" cy="1993565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3D9FB8E-844B-4917-BCFB-DAE6DA1DBD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2045" y="1568870"/>
            <a:ext cx="1639966" cy="2005758"/>
          </a:xfrm>
          <a:prstGeom prst="rect">
            <a:avLst/>
          </a:prstGeom>
        </p:spPr>
      </p:pic>
      <p:pic>
        <p:nvPicPr>
          <p:cNvPr id="7" name="Immagine 6">
            <a:extLst>
              <a:ext uri="{FF2B5EF4-FFF2-40B4-BE49-F238E27FC236}">
                <a16:creationId xmlns:a16="http://schemas.microsoft.com/office/drawing/2014/main" id="{36E5FFD3-9DA8-4DA3-B749-BFDD3B2D86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9214" y="1562774"/>
            <a:ext cx="1639966" cy="200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388678"/>
      </p:ext>
    </p:extLst>
  </p:cSld>
  <p:clrMapOvr>
    <a:masterClrMapping/>
  </p:clrMapOvr>
  <p:transition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Landmarks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localization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(2) 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3FF8DBA4-6BBA-4F7D-98F4-76AC4B374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216" y="1574967"/>
            <a:ext cx="1639966" cy="2005758"/>
          </a:xfrm>
          <a:prstGeom prst="rect">
            <a:avLst/>
          </a:prstGeom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AD009752-EE6C-4704-8705-BB75EC581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4876" y="1574967"/>
            <a:ext cx="1639966" cy="2005758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93DF8C8-5A40-452F-BBBF-C4C5F354E9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9554" y="1574967"/>
            <a:ext cx="1639966" cy="2005758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8097DAD4-3A16-4ADC-8B5A-E8DDFAAB6F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34232" y="1574967"/>
            <a:ext cx="1639966" cy="2005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390308"/>
      </p:ext>
    </p:extLst>
  </p:cSld>
  <p:clrMapOvr>
    <a:masterClrMapping/>
  </p:clrMapOvr>
  <p:transition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 anchor="t">
            <a:spAutoFit/>
          </a:bodyPr>
          <a:lstStyle/>
          <a:p>
            <a:pPr marL="12700">
              <a:spcBef>
                <a:spcPts val="135"/>
              </a:spcBef>
              <a:tabLst>
                <a:tab pos="4067175" algn="l"/>
              </a:tabLst>
            </a:pPr>
            <a:r>
              <a:rPr lang="en-US" sz="2400" b="1" dirty="0">
                <a:solidFill>
                  <a:srgbClr val="812332"/>
                </a:solidFill>
                <a:latin typeface="Open Sans" panose="020B0606030504020204"/>
              </a:rPr>
              <a:t>Multi Task Learning</a:t>
            </a:r>
            <a:endParaRPr lang="it-IT" sz="2400" b="1" dirty="0">
              <a:solidFill>
                <a:srgbClr val="812332"/>
              </a:solidFill>
              <a:uFill>
                <a:solidFill>
                  <a:srgbClr val="B37B84"/>
                </a:solidFill>
              </a:uFill>
              <a:latin typeface="Open Sans" panose="020B0606030504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5216" y="1192556"/>
            <a:ext cx="8046720" cy="3408818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pPr marL="298450" marR="5080" indent="-285750">
              <a:lnSpc>
                <a:spcPct val="102600"/>
              </a:lnSpc>
              <a:spcBef>
                <a:spcPts val="55"/>
              </a:spcBef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In Computer Vision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tasks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, it 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often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asked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to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have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a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Neural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Network that 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capable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of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learning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and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predicting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more things at once. While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sometimes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this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resolves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in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having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more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than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one Network for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every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single task, this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became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inefficient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in a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very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short time.</a:t>
            </a:r>
          </a:p>
          <a:p>
            <a:pPr marL="298450" marR="5080" indent="-285750">
              <a:lnSpc>
                <a:spcPct val="102600"/>
              </a:lnSpc>
              <a:spcBef>
                <a:spcPts val="55"/>
              </a:spcBef>
              <a:buFont typeface="Arial" panose="020B0604020202020204" pitchFamily="34" charset="0"/>
              <a:buChar char="•"/>
            </a:pPr>
            <a:endParaRPr lang="it-IT" sz="1800" dirty="0">
              <a:solidFill>
                <a:prstClr val="black"/>
              </a:solidFill>
              <a:latin typeface="Open Sans" panose="020B0606030504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In the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early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2000s,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though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,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researchers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finally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proposed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a “way out” to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this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problem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.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If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we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humans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can be multitasking, so can computers and, so, can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neural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networks.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sz="1800" dirty="0">
              <a:solidFill>
                <a:prstClr val="black"/>
              </a:solidFill>
              <a:latin typeface="Open Sans" panose="020B0606030504020204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Today’s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presentation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will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focus on a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implementation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proposal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of a TCDCN</a:t>
            </a:r>
            <a:endParaRPr lang="it-IT" sz="1800" dirty="0">
              <a:latin typeface="Open Sans" panose="020B0606030504020204"/>
            </a:endParaRPr>
          </a:p>
          <a:p>
            <a:pPr marL="298450" marR="5080" indent="-285750">
              <a:lnSpc>
                <a:spcPct val="102600"/>
              </a:lnSpc>
              <a:spcBef>
                <a:spcPts val="55"/>
              </a:spcBef>
              <a:buFont typeface="Arial" panose="020B0604020202020204" pitchFamily="34" charset="0"/>
              <a:buChar char="•"/>
            </a:pPr>
            <a:endParaRPr lang="it-IT" sz="1800" dirty="0">
              <a:solidFill>
                <a:prstClr val="black"/>
              </a:solidFill>
              <a:latin typeface="Open Sans" panose="020B0606030504020204"/>
            </a:endParaRPr>
          </a:p>
          <a:p>
            <a:pPr marL="298450" marR="5080" indent="-285750">
              <a:lnSpc>
                <a:spcPct val="102600"/>
              </a:lnSpc>
              <a:spcBef>
                <a:spcPts val="55"/>
              </a:spcBef>
              <a:buFont typeface="Arial" panose="020B0604020202020204" pitchFamily="34" charset="0"/>
              <a:buChar char="•"/>
            </a:pPr>
            <a:endParaRPr lang="it-IT" sz="1800" dirty="0">
              <a:latin typeface="Open Sans" panose="020B0606030504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20402" y="496254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Social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0B04771-65A2-714C-B4E5-8300BE11DAD4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5379409" y="4123323"/>
            <a:ext cx="482600" cy="646331"/>
          </a:xfrm>
        </p:spPr>
        <p:txBody>
          <a:bodyPr/>
          <a:lstStyle/>
          <a:p>
            <a:r>
              <a:rPr lang="it-IT" spc="25"/>
              <a:t>Using SocialMedia to Enhance Emergency Situation Awareness 
</a:t>
            </a:r>
            <a:endParaRPr lang="it-IT" spc="15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0D05DD-582C-1F46-9F8F-26238FFF93A1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D6B0FA-F73B-294F-8297-B63B912DA248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450B582-8005-1347-A191-20DC09185297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6C3EE47-9DB2-E742-AB1C-D7022CD270C4}"/>
              </a:ext>
            </a:extLst>
          </p:cNvPr>
          <p:cNvSpPr/>
          <p:nvPr/>
        </p:nvSpPr>
        <p:spPr>
          <a:xfrm>
            <a:off x="1097280" y="4769653"/>
            <a:ext cx="49485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</p:txBody>
      </p:sp>
    </p:spTree>
  </p:cSld>
  <p:clrMapOvr>
    <a:masterClrMapping/>
  </p:clrMapOvr>
  <p:transition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40636E0-AE75-4B6B-937C-569E5CE1749D}"/>
              </a:ext>
            </a:extLst>
          </p:cNvPr>
          <p:cNvSpPr txBox="1"/>
          <p:nvPr/>
        </p:nvSpPr>
        <p:spPr>
          <a:xfrm>
            <a:off x="1764926" y="2217807"/>
            <a:ext cx="561414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latin typeface="Open Sans" panose="020B0606030504020204"/>
              </a:rPr>
              <a:t>Thanks for the </a:t>
            </a:r>
            <a:r>
              <a:rPr lang="it-IT" sz="4000" dirty="0" err="1">
                <a:latin typeface="Open Sans" panose="020B0606030504020204"/>
              </a:rPr>
              <a:t>attention</a:t>
            </a:r>
            <a:endParaRPr lang="it-IT" sz="4000" dirty="0">
              <a:latin typeface="Open Sans" panose="020B0606030504020204"/>
            </a:endParaRPr>
          </a:p>
        </p:txBody>
      </p:sp>
    </p:spTree>
    <p:extLst>
      <p:ext uri="{BB962C8B-B14F-4D97-AF65-F5344CB8AC3E}">
        <p14:creationId xmlns:p14="http://schemas.microsoft.com/office/powerpoint/2010/main" val="3646186073"/>
      </p:ext>
    </p:extLst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19190"/>
            <a:ext cx="8046720" cy="561051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have based our approach on the paper 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Xxx and XXX</a:t>
            </a: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which they tried to resolve this kind of problem implementing this system architecture. 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2008566"/>
            <a:ext cx="5440680" cy="1610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focused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on the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prediction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six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cases</a:t>
            </a: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They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’ve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 Task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Constrained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Neural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Network</a:t>
            </a: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 replicate their method, adding a more recent Neural Network approach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(due to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papers’s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age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63397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19190"/>
            <a:ext cx="8046720" cy="284052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propose a model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that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on: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731567"/>
            <a:ext cx="5440680" cy="1333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L2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Regularization</a:t>
            </a:r>
            <a:endParaRPr lang="it-IT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Batch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Normalization</a:t>
            </a: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Our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proposal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042493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1405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allows to apply penalties on layer parameters during optimization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These penalties are incorporated in the loss function that the network optimizes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L2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Regularization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59ADDB6-BA4F-4B77-8809-7497C31F3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0933" y="2749868"/>
            <a:ext cx="3889585" cy="107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42047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1887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normalizes the activation of the previous layer at each batch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also acts as a </a:t>
            </a:r>
            <a:r>
              <a:rPr lang="en-US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regularizer</a:t>
            </a: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in some cases eliminating the need for Dropout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Batch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Normalization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89BBE37-7527-4542-B59A-081BCBE25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0654" y="2706404"/>
            <a:ext cx="2030144" cy="179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73835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2852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used MAFL (Multi Attribute Facial Landmarks), which is a subset of </a:t>
            </a:r>
            <a:r>
              <a:rPr lang="en-US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CelebA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is annotated with 5 facial landmarks and 40 different facial attributes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19000 images for training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1000 images for testing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MAFL dataset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B2B67F9-8E10-4B25-A527-B45D86F175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5386" y="3449273"/>
            <a:ext cx="5440680" cy="128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16526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10F128F5-F5B7-4B15-AA23-2ECADB7031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578" y="2426448"/>
            <a:ext cx="2774843" cy="2312831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open source machine learning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Developed by Google 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most used nowadays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guarantees a very efficient computation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Tensorflow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354165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Our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TCDCN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184D2436-38BD-4889-9997-61BF6014B9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2" y="1244884"/>
            <a:ext cx="8967355" cy="265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38956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</TotalTime>
  <Words>931</Words>
  <Application>Microsoft Office PowerPoint</Application>
  <PresentationFormat>Presentazione su schermo (16:9)</PresentationFormat>
  <Paragraphs>145</Paragraphs>
  <Slides>20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20</vt:i4>
      </vt:variant>
    </vt:vector>
  </HeadingPairs>
  <TitlesOfParts>
    <vt:vector size="25" baseType="lpstr">
      <vt:lpstr>Arial</vt:lpstr>
      <vt:lpstr>Calibri</vt:lpstr>
      <vt:lpstr>Cambria Math</vt:lpstr>
      <vt:lpstr>Open Sans</vt:lpstr>
      <vt:lpstr>Office Theme</vt:lpstr>
      <vt:lpstr>Presentazione standard di PowerPoint</vt:lpstr>
      <vt:lpstr>Multi Task Learning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Social Media to Enhance Emergency Situation Awareness</dc:title>
  <dc:creator>R.Orlando, S. Severino, F. Grimaldi</dc:creator>
  <cp:lastModifiedBy>Davide Alessi</cp:lastModifiedBy>
  <cp:revision>20</cp:revision>
  <cp:lastPrinted>2019-07-10T15:59:45Z</cp:lastPrinted>
  <dcterms:created xsi:type="dcterms:W3CDTF">2019-07-08T09:45:51Z</dcterms:created>
  <dcterms:modified xsi:type="dcterms:W3CDTF">2019-07-21T13:47:09Z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2019-07-08T00:00:00Z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2019-07-08T00:00:00Z</vt:filetime>
  </property>
</Properties>
</file>

<file path=docProps/thumbnail.jpeg>
</file>